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65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266" r:id="rId45"/>
    <p:sldId id="302" r:id="rId46"/>
    <p:sldId id="303" r:id="rId47"/>
    <p:sldId id="304" r:id="rId48"/>
    <p:sldId id="305" r:id="rId49"/>
    <p:sldId id="306" r:id="rId50"/>
    <p:sldId id="308" r:id="rId51"/>
    <p:sldId id="307" r:id="rId52"/>
    <p:sldId id="309" r:id="rId53"/>
    <p:sldId id="310" r:id="rId54"/>
    <p:sldId id="311" r:id="rId55"/>
    <p:sldId id="312" r:id="rId56"/>
    <p:sldId id="313" r:id="rId5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02DC3-914D-EA38-EF68-17327FA03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B28F48-C6F4-0279-BEBC-4C04CCAA8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90F6A-2CFB-0510-DB87-CE08454F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2F5F67-E365-9D22-D2A2-E8F10B7E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FB0A9-C938-EB13-A3C7-8D9D9AF5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028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881CA-F219-C8C0-42DE-818EE17E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F86615-3283-76D3-FEA6-775751618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82BA9-CEC5-9116-A4F2-A1EB5195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0DA72-D00A-9962-F3FF-BE1A7F1F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6F263-AF78-CB5E-223A-161ED435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669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539683-C2DF-D5BE-E433-D50B557AA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18B86-5841-1165-9905-8B91533C0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4109F-3A1E-B7E5-3D4C-8BAEB028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1FFD3-1EAC-02B8-93FE-79590381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6D01C6-F917-00EC-FEC5-DD8113638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400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49824-AF60-D8B2-25BF-E8A7EB46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51D60-13F9-60F5-29C3-DC506F9E5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962BC-0765-23FE-9184-406E6ACE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939B5-A2F8-2AD3-F373-28C1D5D6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B5455-AE88-B8CF-78F1-64CC0724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0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68557-A074-5B12-A32E-440E0847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9F6352-359B-F419-BC2E-07689E150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F8FAE-CFFA-29E8-169D-2EE6DC73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E102BE-324D-D842-12CF-9FDFBB90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AAF9E-BB06-B505-D6C2-B7BB320E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66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D498C-7EB3-B310-3D29-1D38F478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86466-A765-E2CE-5442-9F8AFAB01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AC0CE0-A9A9-35BB-03E1-DB4CE0141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B2438-A776-B6BD-F40F-E1A9E0E7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6C5880-45AF-51F1-BC88-BC726DE0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48266E-6C7F-96F3-D8CB-DB224A54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2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40965-7C0F-4FC7-05D1-6E6D3B0B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318A3B-E86C-F64C-8090-F3F519862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E92B7-A67F-908B-3E06-D19FFDD54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957B82-5A51-8E8D-B0E7-A4143F657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5C7AE-E898-B8B9-EA1C-EE05C689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B94FF4-79A1-A720-ACD4-EDBCAC82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E40984-B794-4407-28FB-BD6D4281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44F421-90FC-CA97-979B-00B95C47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914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42E1A-C1F8-2084-26DF-A35EAC9C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AB9AC8-E595-3A08-4392-3C8FFB67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38E312-76D7-D330-CAE8-477F80F7E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8ACBF-1E1A-499D-5A4B-F1631847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116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93FF5-E8FE-F79F-AA42-A4087C21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F847FB-841E-10A3-9F52-A9A8AB3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85B3C4-8322-45F7-CCDB-5519A88AA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4396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437DA-5DBD-A4AB-CD4B-40E6C7FF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89B8D-7608-B9C4-1EFE-60216215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BD478-8F88-9222-3641-6BDAA1F75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3F0A82-92CB-5B92-A2CB-5380BB93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D37D99-046A-3A5C-8EAA-80318220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D03349-135F-63A6-946C-E7C60ED1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585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7E810-8110-A876-E71F-C61C2C0A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B50301-63ED-545F-B23E-19E45F135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327B2-51C4-920F-3EC4-71E7F3C1B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A413CC-AD10-6137-5DE8-F5C9CF52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6BD930-C616-7C8F-AE98-43BD13D8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301F0-ADAA-09DA-D286-A9044383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403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BCF4B7-A3AA-38F9-2059-123B44AE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20C2B-135F-5F71-3DC8-28D9AE510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6B954-8FBD-284E-EF5A-F7B402D07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06D-912E-E940-8BB0-FA1EF31D8458}" type="datetimeFigureOut">
              <a:rPr kumimoji="1" lang="ko-Kore-KR" altLang="en-US" smtClean="0"/>
              <a:t>2023. 10. 21.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D837E-9850-3DDC-D682-50A977A0F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480719-F051-7ADE-E2BD-0489B64AD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4A50A-A48A-5C4B-A3C5-47B5579A45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88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17F98-789E-590C-13BF-B8F1015249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500" dirty="0"/>
              <a:t>서울시 공공 데이터 기반 서울시 생활인구 예측</a:t>
            </a:r>
            <a:endParaRPr kumimoji="1" lang="ko-Kore-KR" altLang="en-US" sz="45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99A9F8-3FAC-A077-4EAD-D5A076630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160" y="4167926"/>
            <a:ext cx="9144000" cy="1655762"/>
          </a:xfrm>
        </p:spPr>
        <p:txBody>
          <a:bodyPr/>
          <a:lstStyle/>
          <a:p>
            <a:r>
              <a:rPr kumimoji="1" lang="ko-Kore-KR" altLang="en-US" dirty="0"/>
              <a:t>김영우</a:t>
            </a:r>
          </a:p>
        </p:txBody>
      </p:sp>
    </p:spTree>
    <p:extLst>
      <p:ext uri="{BB962C8B-B14F-4D97-AF65-F5344CB8AC3E}">
        <p14:creationId xmlns:p14="http://schemas.microsoft.com/office/powerpoint/2010/main" val="326094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BA959-C030-846E-726D-E5A997222CB8}"/>
              </a:ext>
            </a:extLst>
          </p:cNvPr>
          <p:cNvSpPr txBox="1"/>
          <p:nvPr/>
        </p:nvSpPr>
        <p:spPr>
          <a:xfrm>
            <a:off x="912628" y="1420850"/>
            <a:ext cx="10004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2019</a:t>
            </a:r>
            <a:r>
              <a:rPr kumimoji="1" lang="ko-KR" altLang="en-US" b="1" dirty="0"/>
              <a:t>년의 경우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15</a:t>
            </a:r>
            <a:r>
              <a:rPr kumimoji="1" lang="ko-KR" altLang="en-US" b="1" dirty="0"/>
              <a:t>일 </a:t>
            </a:r>
            <a:r>
              <a:rPr kumimoji="1" lang="en-US" altLang="ko-KR" b="1" dirty="0"/>
              <a:t>~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27</a:t>
            </a:r>
            <a:r>
              <a:rPr kumimoji="1" lang="ko-KR" altLang="en-US" b="1" dirty="0"/>
              <a:t>일 데이터가 없다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                     </a:t>
            </a:r>
            <a:r>
              <a:rPr kumimoji="1" lang="en-US" altLang="ko-KR" b="1" dirty="0"/>
              <a:t>2020</a:t>
            </a:r>
            <a:r>
              <a:rPr kumimoji="1" lang="ko-KR" altLang="en-US" b="1" dirty="0"/>
              <a:t>년은 윤년이기 </a:t>
            </a:r>
            <a:r>
              <a:rPr kumimoji="1" lang="ko-KR" altLang="en-US" b="1" dirty="0" err="1"/>
              <a:t>떄문에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29</a:t>
            </a:r>
            <a:r>
              <a:rPr kumimoji="1" lang="ko-KR" altLang="en-US" b="1" dirty="0"/>
              <a:t>일까지 있다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                     따라서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29</a:t>
            </a:r>
            <a:r>
              <a:rPr kumimoji="1" lang="ko-KR" altLang="en-US" b="1" dirty="0"/>
              <a:t>일 </a:t>
            </a:r>
            <a:r>
              <a:rPr kumimoji="1" lang="en-US" altLang="ko-KR" b="1" dirty="0"/>
              <a:t>0</a:t>
            </a:r>
            <a:r>
              <a:rPr kumimoji="1" lang="ko-KR" altLang="en-US" b="1" dirty="0"/>
              <a:t>시부터 </a:t>
            </a:r>
            <a:r>
              <a:rPr kumimoji="1" lang="en-US" altLang="ko-KR" b="1" dirty="0"/>
              <a:t>11</a:t>
            </a:r>
            <a:r>
              <a:rPr kumimoji="1" lang="ko-KR" altLang="en-US" b="1" dirty="0"/>
              <a:t>시까지의 총 </a:t>
            </a:r>
            <a:r>
              <a:rPr kumimoji="1" lang="en-US" altLang="ko-KR" b="1" dirty="0"/>
              <a:t>24</a:t>
            </a:r>
            <a:r>
              <a:rPr kumimoji="1" lang="ko-KR" altLang="en-US" b="1" dirty="0"/>
              <a:t>건의 데이터가 더 있기 </a:t>
            </a:r>
            <a:r>
              <a:rPr kumimoji="1" lang="ko-KR" altLang="en-US" b="1" dirty="0" err="1"/>
              <a:t>떄문에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(8784,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30)</a:t>
            </a:r>
            <a:r>
              <a:rPr kumimoji="1" lang="ko-KR" altLang="en-US" b="1" dirty="0"/>
              <a:t>이다</a:t>
            </a:r>
            <a:r>
              <a:rPr kumimoji="1" lang="en-US" altLang="ko-KR" b="1" dirty="0"/>
              <a:t>.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846A2BCF-41D9-243D-7072-DEC7FE605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452" y="2985441"/>
            <a:ext cx="9652000" cy="1181100"/>
          </a:xfrm>
        </p:spPr>
      </p:pic>
    </p:spTree>
    <p:extLst>
      <p:ext uri="{BB962C8B-B14F-4D97-AF65-F5344CB8AC3E}">
        <p14:creationId xmlns:p14="http://schemas.microsoft.com/office/powerpoint/2010/main" val="308191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BA959-C030-846E-726D-E5A997222CB8}"/>
              </a:ext>
            </a:extLst>
          </p:cNvPr>
          <p:cNvSpPr txBox="1"/>
          <p:nvPr/>
        </p:nvSpPr>
        <p:spPr>
          <a:xfrm>
            <a:off x="838200" y="1520626"/>
            <a:ext cx="113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현재 없는 </a:t>
            </a:r>
            <a:r>
              <a:rPr kumimoji="1" lang="en-US" altLang="ko-KR" b="1" dirty="0"/>
              <a:t>2019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15</a:t>
            </a:r>
            <a:r>
              <a:rPr kumimoji="1" lang="ko-KR" altLang="en-US" b="1" dirty="0"/>
              <a:t>일 </a:t>
            </a:r>
            <a:r>
              <a:rPr kumimoji="1" lang="en-US" altLang="ko-KR" b="1" dirty="0"/>
              <a:t>~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2019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27</a:t>
            </a:r>
            <a:r>
              <a:rPr kumimoji="1" lang="ko-KR" altLang="en-US" b="1" dirty="0"/>
              <a:t>일 데이터는 </a:t>
            </a:r>
            <a:endParaRPr kumimoji="1" lang="en-US" altLang="ko-KR" b="1" dirty="0"/>
          </a:p>
          <a:p>
            <a:r>
              <a:rPr kumimoji="1" lang="ko-KR" altLang="en-US" b="1" dirty="0"/>
              <a:t>                      </a:t>
            </a:r>
            <a:r>
              <a:rPr kumimoji="1" lang="en-US" altLang="ko-KR" b="1" dirty="0"/>
              <a:t>2018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15</a:t>
            </a:r>
            <a:r>
              <a:rPr kumimoji="1" lang="ko-KR" altLang="en-US" b="1" dirty="0"/>
              <a:t>일 </a:t>
            </a:r>
            <a:r>
              <a:rPr kumimoji="1" lang="en-US" altLang="ko-KR" b="1" dirty="0"/>
              <a:t>~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2018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27</a:t>
            </a:r>
            <a:r>
              <a:rPr kumimoji="1" lang="ko-KR" altLang="en-US" b="1" dirty="0"/>
              <a:t>일로 채운다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                     다른 연도의 데이터로 채울 수 있지만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2020</a:t>
            </a:r>
            <a:r>
              <a:rPr kumimoji="1" lang="ko-KR" altLang="en-US" b="1" dirty="0"/>
              <a:t>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2021</a:t>
            </a:r>
            <a:r>
              <a:rPr kumimoji="1" lang="ko-KR" altLang="en-US" b="1" dirty="0"/>
              <a:t>년은 코로나 라는 예외가 존재할 수 있겠다 싶어서</a:t>
            </a:r>
            <a:endParaRPr kumimoji="1" lang="en-US" altLang="ko-KR" b="1" dirty="0"/>
          </a:p>
          <a:p>
            <a:r>
              <a:rPr kumimoji="1" lang="ko-KR" altLang="en-US" b="1" dirty="0"/>
              <a:t>                     그나마 생활 인구 분포가 비슷할 것 같다는 </a:t>
            </a:r>
            <a:r>
              <a:rPr kumimoji="1" lang="en-US" altLang="ko-KR" b="1" dirty="0"/>
              <a:t>2018</a:t>
            </a:r>
            <a:r>
              <a:rPr kumimoji="1" lang="ko-KR" altLang="en-US" b="1" dirty="0"/>
              <a:t>년을 선택했었다</a:t>
            </a:r>
            <a:r>
              <a:rPr kumimoji="1" lang="en-US" altLang="ko-KR" b="1" dirty="0"/>
              <a:t>.</a:t>
            </a:r>
          </a:p>
        </p:txBody>
      </p:sp>
      <p:pic>
        <p:nvPicPr>
          <p:cNvPr id="8" name="내용 개체 틀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177FC5F-4857-D1DC-949F-9149ACEC4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78007"/>
            <a:ext cx="10515600" cy="2093105"/>
          </a:xfrm>
        </p:spPr>
      </p:pic>
    </p:spTree>
    <p:extLst>
      <p:ext uri="{BB962C8B-B14F-4D97-AF65-F5344CB8AC3E}">
        <p14:creationId xmlns:p14="http://schemas.microsoft.com/office/powerpoint/2010/main" val="405204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D77C0E9-566C-199F-8DE2-5760B157A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29000"/>
            <a:ext cx="10515600" cy="122764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C1478D-06B0-89D3-77AB-BA3BEF6E7EBD}"/>
              </a:ext>
            </a:extLst>
          </p:cNvPr>
          <p:cNvSpPr txBox="1"/>
          <p:nvPr/>
        </p:nvSpPr>
        <p:spPr>
          <a:xfrm>
            <a:off x="838200" y="1648158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2020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29</a:t>
            </a:r>
            <a:r>
              <a:rPr kumimoji="1" lang="ko-KR" altLang="en-US" b="1" dirty="0"/>
              <a:t>일 데이터는 삭제한다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     </a:t>
            </a:r>
            <a:endParaRPr kumimoji="1" lang="en-US" altLang="ko-KR" b="1" dirty="0"/>
          </a:p>
          <a:p>
            <a:r>
              <a:rPr kumimoji="1" lang="ko-KR" altLang="en-US" b="1" dirty="0"/>
              <a:t>                      지금 와서 생각해보면 굳이 </a:t>
            </a:r>
            <a:r>
              <a:rPr kumimoji="1" lang="ko-KR" altLang="en-US" b="1" dirty="0" err="1"/>
              <a:t>안해줘도</a:t>
            </a:r>
            <a:r>
              <a:rPr kumimoji="1" lang="ko-KR" altLang="en-US" b="1" dirty="0"/>
              <a:t> 되는 작업이지만 </a:t>
            </a:r>
            <a:endParaRPr kumimoji="1" lang="en-US" altLang="ko-KR" b="1" dirty="0"/>
          </a:p>
          <a:p>
            <a:r>
              <a:rPr kumimoji="1" lang="ko-KR" altLang="en-US" b="1" dirty="0"/>
              <a:t>                      보통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월이 </a:t>
            </a:r>
            <a:r>
              <a:rPr kumimoji="1" lang="en-US" altLang="ko-KR" b="1" dirty="0"/>
              <a:t>28</a:t>
            </a:r>
            <a:r>
              <a:rPr kumimoji="1" lang="ko-KR" altLang="en-US" b="1" dirty="0"/>
              <a:t>일까지 있다는 점을 생각해서 통일성을 </a:t>
            </a:r>
            <a:r>
              <a:rPr kumimoji="1" lang="ko-KR" altLang="en-US" b="1" dirty="0" err="1"/>
              <a:t>잡아주기</a:t>
            </a:r>
            <a:r>
              <a:rPr kumimoji="1" lang="ko-KR" altLang="en-US" b="1" dirty="0"/>
              <a:t> 위해 </a:t>
            </a:r>
            <a:r>
              <a:rPr kumimoji="1" lang="en-US" altLang="ko-KR" b="1" dirty="0"/>
              <a:t>2020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29</a:t>
            </a:r>
            <a:r>
              <a:rPr kumimoji="1" lang="ko-KR" altLang="en-US" b="1" dirty="0"/>
              <a:t>일</a:t>
            </a:r>
            <a:endParaRPr kumimoji="1" lang="en-US" altLang="ko-KR" b="1" dirty="0"/>
          </a:p>
          <a:p>
            <a:r>
              <a:rPr kumimoji="1" lang="ko-KR" altLang="en-US" b="1" dirty="0"/>
              <a:t>                      데이터를 삭제했던 것 같다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7532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44587C9-05F3-9366-8E31-75AB4D3EF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22078"/>
            <a:ext cx="10515600" cy="17561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E4E16-4D7D-EF90-A49E-EECBE760A144}"/>
              </a:ext>
            </a:extLst>
          </p:cNvPr>
          <p:cNvSpPr txBox="1"/>
          <p:nvPr/>
        </p:nvSpPr>
        <p:spPr>
          <a:xfrm>
            <a:off x="838200" y="18077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2017</a:t>
            </a:r>
            <a:r>
              <a:rPr kumimoji="1" lang="ko-KR" altLang="en-US" b="1" dirty="0"/>
              <a:t>년부터 </a:t>
            </a:r>
            <a:r>
              <a:rPr kumimoji="1" lang="en-US" altLang="ko-KR" b="1" dirty="0"/>
              <a:t>2021</a:t>
            </a:r>
            <a:r>
              <a:rPr kumimoji="1" lang="ko-KR" altLang="en-US" b="1" dirty="0"/>
              <a:t>년까지 데이터를 통합한다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74453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1478D-06B0-89D3-77AB-BA3BEF6E7EBD}"/>
              </a:ext>
            </a:extLst>
          </p:cNvPr>
          <p:cNvSpPr txBox="1"/>
          <p:nvPr/>
        </p:nvSpPr>
        <p:spPr>
          <a:xfrm>
            <a:off x="753139" y="194160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평가 데이터로 활용할 </a:t>
            </a:r>
            <a:r>
              <a:rPr kumimoji="1" lang="en-US" altLang="ko-KR" b="1" dirty="0"/>
              <a:t>2022</a:t>
            </a:r>
            <a:r>
              <a:rPr kumimoji="1" lang="ko-KR" altLang="en-US" b="1" dirty="0"/>
              <a:t>년 반년치 데이터를 가져온다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즉 </a:t>
            </a:r>
            <a:r>
              <a:rPr kumimoji="1" lang="en-US" altLang="ko-KR" b="1" dirty="0"/>
              <a:t>2022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~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2022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6</a:t>
            </a:r>
            <a:r>
              <a:rPr kumimoji="1" lang="ko-KR" altLang="en-US" b="1" dirty="0"/>
              <a:t>월</a:t>
            </a:r>
            <a:r>
              <a:rPr kumimoji="1" lang="en-US" altLang="ko-KR" b="1" dirty="0"/>
              <a:t>)</a:t>
            </a:r>
            <a:endParaRPr kumimoji="1" lang="ko-Kore-KR" altLang="en-US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B4375F1-93B9-0CBF-2E68-C0274A2F8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73721"/>
            <a:ext cx="10515600" cy="1151058"/>
          </a:xfrm>
        </p:spPr>
      </p:pic>
    </p:spTree>
    <p:extLst>
      <p:ext uri="{BB962C8B-B14F-4D97-AF65-F5344CB8AC3E}">
        <p14:creationId xmlns:p14="http://schemas.microsoft.com/office/powerpoint/2010/main" val="368770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1478D-06B0-89D3-77AB-BA3BEF6E7EBD}"/>
              </a:ext>
            </a:extLst>
          </p:cNvPr>
          <p:cNvSpPr txBox="1"/>
          <p:nvPr/>
        </p:nvSpPr>
        <p:spPr>
          <a:xfrm>
            <a:off x="838200" y="164815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시간대별로 따라  세대별 생활 인구 흐름을 파악했다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6" name="내용 개체 틀 5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B8CDBA00-6E0C-A37A-0428-678ABC84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0521"/>
            <a:ext cx="10515600" cy="4079498"/>
          </a:xfrm>
        </p:spPr>
      </p:pic>
    </p:spTree>
    <p:extLst>
      <p:ext uri="{BB962C8B-B14F-4D97-AF65-F5344CB8AC3E}">
        <p14:creationId xmlns:p14="http://schemas.microsoft.com/office/powerpoint/2010/main" val="114926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7" name="내용 개체 틀 6" descr="텍스트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2F37AD08-3C0F-13F3-B140-DDE01389F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894" y="2480472"/>
            <a:ext cx="3881717" cy="2594346"/>
          </a:xfrm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7568191-1ED0-B2A1-88D3-EDE1DEFC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2" y="2450558"/>
            <a:ext cx="3881718" cy="26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1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6" name="내용 개체 틀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C25A6EE-76ED-E88A-B1BE-B481C699F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150" y="2434856"/>
            <a:ext cx="4359017" cy="2926122"/>
          </a:xfrm>
        </p:spPr>
      </p:pic>
      <p:pic>
        <p:nvPicPr>
          <p:cNvPr id="10" name="그림 9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07259554-A93D-5C9B-EB3B-2433EDB4C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4856"/>
            <a:ext cx="4359017" cy="30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25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6" name="내용 개체 틀 5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9B0AC0FE-3B4D-23D3-4ABC-3F4863551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243" y="2157707"/>
            <a:ext cx="4887556" cy="3564823"/>
          </a:xfrm>
        </p:spPr>
      </p:pic>
      <p:pic>
        <p:nvPicPr>
          <p:cNvPr id="10" name="그림 9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64C327F9-5412-7C9F-4BE8-2127C248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307988"/>
            <a:ext cx="4648200" cy="32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2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6" name="내용 개체 틀 5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2FD6D474-28C7-9915-F4E0-43C0D6C34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42" y="2203025"/>
            <a:ext cx="5170516" cy="3518824"/>
          </a:xfrm>
        </p:spPr>
      </p:pic>
      <p:pic>
        <p:nvPicPr>
          <p:cNvPr id="10" name="그림 9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B912AA55-F606-B9F6-2000-FFA1B024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17" y="2203025"/>
            <a:ext cx="5372011" cy="3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0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3579D-045F-5B93-0DE0-D502D7E3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000" dirty="0"/>
              <a:t>프로젝트</a:t>
            </a:r>
            <a:r>
              <a:rPr kumimoji="1" lang="ko-KR" altLang="en-US" sz="3000" dirty="0"/>
              <a:t> 개요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요약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7DDA618-EC31-A3ED-81A1-FC5C664C5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196" y="1783095"/>
            <a:ext cx="8893859" cy="4351338"/>
          </a:xfrm>
        </p:spPr>
      </p:pic>
    </p:spTree>
    <p:extLst>
      <p:ext uri="{BB962C8B-B14F-4D97-AF65-F5344CB8AC3E}">
        <p14:creationId xmlns:p14="http://schemas.microsoft.com/office/powerpoint/2010/main" val="3752355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6" name="내용 개체 틀 5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D7942BDD-D140-CC89-1369-740987B99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34" y="1928852"/>
            <a:ext cx="5006771" cy="3383887"/>
          </a:xfrm>
        </p:spPr>
      </p:pic>
      <p:pic>
        <p:nvPicPr>
          <p:cNvPr id="10" name="그림 9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D54D1CE9-09BE-CCBA-473E-AA247CD4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04" y="1833175"/>
            <a:ext cx="5312569" cy="3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7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6" name="내용 개체 틀 5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4E841579-26B1-29A8-E8C3-BFA185DA1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79" y="2039836"/>
            <a:ext cx="4945912" cy="3357697"/>
          </a:xfrm>
        </p:spPr>
      </p:pic>
      <p:pic>
        <p:nvPicPr>
          <p:cNvPr id="10" name="그림 9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4915349C-1310-D805-0AD6-4C39C28C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0410"/>
            <a:ext cx="5078819" cy="34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7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6" name="내용 개체 틀 5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80C68CCA-159B-422B-8893-3AB2B33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694" y="1937648"/>
            <a:ext cx="5270286" cy="3644444"/>
          </a:xfrm>
        </p:spPr>
      </p:pic>
      <p:pic>
        <p:nvPicPr>
          <p:cNvPr id="10" name="그림 9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8CDA67D6-A633-B85F-AB56-16F49636D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81" y="1854269"/>
            <a:ext cx="5426925" cy="38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2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16" name="내용 개체 틀 15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1DAA7236-829A-7329-67BF-5D299C4CA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805" y="1825625"/>
            <a:ext cx="6372390" cy="4351338"/>
          </a:xfrm>
        </p:spPr>
      </p:pic>
    </p:spTree>
    <p:extLst>
      <p:ext uri="{BB962C8B-B14F-4D97-AF65-F5344CB8AC3E}">
        <p14:creationId xmlns:p14="http://schemas.microsoft.com/office/powerpoint/2010/main" val="291564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7" name="그림 6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50158030-7B5B-582B-268A-60ED499D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5" y="2211571"/>
            <a:ext cx="5172106" cy="3471687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4CCD3D4-EFC8-BB6A-28E1-952D7F1C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1" y="2211571"/>
            <a:ext cx="5250121" cy="35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94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AABCDBA-EB0A-826B-B3FA-5ADD1AA41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514" y="2083981"/>
            <a:ext cx="5014246" cy="3457796"/>
          </a:xfrm>
        </p:spPr>
      </p:pic>
      <p:pic>
        <p:nvPicPr>
          <p:cNvPr id="7" name="그림 6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2095BCCC-307B-5B01-A572-0318A2686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3120"/>
            <a:ext cx="5111788" cy="35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27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F8613FC7-EC1B-EB87-586A-81B6EEC99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399" y="2152232"/>
            <a:ext cx="5162406" cy="3553109"/>
          </a:xfrm>
        </p:spPr>
      </p:pic>
      <p:pic>
        <p:nvPicPr>
          <p:cNvPr id="7" name="그림 6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E02BB6B8-8F25-4ED6-5025-DF119EF58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68" y="2171484"/>
            <a:ext cx="5133013" cy="35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8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CF0F7B58-9B48-D2F3-9B02-19658AE94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216" y="2027093"/>
            <a:ext cx="4943883" cy="3289186"/>
          </a:xfrm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D6F7A0E-4D3B-904B-876F-4A1B497C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00" y="2027093"/>
            <a:ext cx="4923991" cy="32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5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6AB9B4BA-FC47-4373-C7F8-0AEBC22D0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388" y="2154149"/>
            <a:ext cx="5094032" cy="3451936"/>
          </a:xfrm>
        </p:spPr>
      </p:pic>
      <p:pic>
        <p:nvPicPr>
          <p:cNvPr id="7" name="그림 6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5B0F8CF0-A2F3-94F9-691E-FB1CF742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4149"/>
            <a:ext cx="4933829" cy="34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7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C45EAD33-39EA-9A7B-3B93-B964786BD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241" y="2033175"/>
            <a:ext cx="4954428" cy="3421328"/>
          </a:xfrm>
        </p:spPr>
      </p:pic>
      <p:pic>
        <p:nvPicPr>
          <p:cNvPr id="7" name="그림 6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8B6AFB97-C166-91DA-D0EE-6F35986B2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33175"/>
            <a:ext cx="4696047" cy="33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50E9F-74D5-E35C-EF47-A0B95815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000" dirty="0"/>
              <a:t>데이터</a:t>
            </a:r>
            <a:r>
              <a:rPr kumimoji="1" lang="ko-KR" altLang="en-US" sz="3000" dirty="0"/>
              <a:t> 소개 </a:t>
            </a:r>
            <a:r>
              <a:rPr kumimoji="1" lang="en-US" altLang="ko-KR" sz="3000" dirty="0"/>
              <a:t>–</a:t>
            </a:r>
            <a:r>
              <a:rPr kumimoji="1" lang="ko-KR" altLang="en-US" sz="3000" dirty="0"/>
              <a:t> 서울 생활 인구의 정의</a:t>
            </a:r>
            <a:endParaRPr kumimoji="1" lang="ko-Kore-KR" altLang="en-US" sz="3000" dirty="0"/>
          </a:p>
        </p:txBody>
      </p:sp>
      <p:pic>
        <p:nvPicPr>
          <p:cNvPr id="5" name="내용 개체 틀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143F9C8-6D1F-8EB4-085E-97A3ED03C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848" y="1836258"/>
            <a:ext cx="9400751" cy="4351338"/>
          </a:xfrm>
        </p:spPr>
      </p:pic>
    </p:spTree>
    <p:extLst>
      <p:ext uri="{BB962C8B-B14F-4D97-AF65-F5344CB8AC3E}">
        <p14:creationId xmlns:p14="http://schemas.microsoft.com/office/powerpoint/2010/main" val="185602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90AB94-0139-568F-BDF5-DA0DDE461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40" y="2169043"/>
            <a:ext cx="4843739" cy="3327438"/>
          </a:xfrm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63EAB7A-1693-25CA-BD7C-7DCDBDE0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10" y="2169043"/>
            <a:ext cx="4951227" cy="34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1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722E50F-0FEF-510F-559F-FFF8DFB01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3565"/>
            <a:ext cx="10058400" cy="2781300"/>
          </a:xfrm>
        </p:spPr>
      </p:pic>
    </p:spTree>
    <p:extLst>
      <p:ext uri="{BB962C8B-B14F-4D97-AF65-F5344CB8AC3E}">
        <p14:creationId xmlns:p14="http://schemas.microsoft.com/office/powerpoint/2010/main" val="2798316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15" name="내용 개체 틀 14" descr="텍스트, 스크린샷, 멀티미디어 소프트웨어, 폰트이(가) 표시된 사진&#10;&#10;자동 생성된 설명">
            <a:extLst>
              <a:ext uri="{FF2B5EF4-FFF2-40B4-BE49-F238E27FC236}">
                <a16:creationId xmlns:a16="http://schemas.microsoft.com/office/drawing/2014/main" id="{66CCD00B-8AF0-7429-902D-609113B62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0048"/>
            <a:ext cx="10515600" cy="2135198"/>
          </a:xfrm>
        </p:spPr>
      </p:pic>
    </p:spTree>
    <p:extLst>
      <p:ext uri="{BB962C8B-B14F-4D97-AF65-F5344CB8AC3E}">
        <p14:creationId xmlns:p14="http://schemas.microsoft.com/office/powerpoint/2010/main" val="2735476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4" name="내용 개체 틀 3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65243A2B-843F-A417-E6F0-E0C875B42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28" y="2723799"/>
            <a:ext cx="8458200" cy="1562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99E453-0DEB-E878-0198-E12DD9D95202}"/>
              </a:ext>
            </a:extLst>
          </p:cNvPr>
          <p:cNvSpPr txBox="1"/>
          <p:nvPr/>
        </p:nvSpPr>
        <p:spPr>
          <a:xfrm>
            <a:off x="838199" y="1690688"/>
            <a:ext cx="783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어떤 변수를 추가할 것이며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Target</a:t>
            </a:r>
            <a:r>
              <a:rPr kumimoji="1" lang="ko-KR" altLang="en-US" b="1" dirty="0"/>
              <a:t>이 무슨 변수인가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9202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4" name="내용 개체 틀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547E7C3-70CA-2634-DEE7-1BBDCE33B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9129"/>
            <a:ext cx="8314809" cy="4351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BFB90-5093-9440-7907-0765F5D72F13}"/>
              </a:ext>
            </a:extLst>
          </p:cNvPr>
          <p:cNvSpPr txBox="1"/>
          <p:nvPr/>
        </p:nvSpPr>
        <p:spPr>
          <a:xfrm>
            <a:off x="838200" y="1169582"/>
            <a:ext cx="950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하루 전 같은 시간대의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총생활인구수</a:t>
            </a:r>
            <a:r>
              <a:rPr kumimoji="1" lang="en-US" altLang="ko-KR" b="1" dirty="0"/>
              <a:t>’,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유동인구</a:t>
            </a:r>
            <a:r>
              <a:rPr kumimoji="1" lang="en-US" altLang="ko-KR" b="1" dirty="0"/>
              <a:t>’,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비유동인구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 변수를 추가한다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다만 </a:t>
            </a:r>
            <a:r>
              <a:rPr kumimoji="1" lang="en-US" altLang="ko-KR" b="1" dirty="0"/>
              <a:t>2017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일 데이터는 하루 전 같은 시간대 데이터가 없으므로 </a:t>
            </a:r>
            <a:r>
              <a:rPr kumimoji="1" lang="en-US" altLang="ko-KR" b="1" dirty="0" err="1"/>
              <a:t>NaN</a:t>
            </a:r>
            <a:r>
              <a:rPr kumimoji="1" lang="ko-KR" altLang="en-US" b="1" dirty="0"/>
              <a:t>이 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추후 전처리가 필요하다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16497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4" name="내용 개체 틀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A98F5F9-4513-94D8-426D-E29B5D217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447" y="2650554"/>
            <a:ext cx="10515600" cy="3758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0ACA0-1027-D175-8CA2-CF86C00FECB7}"/>
              </a:ext>
            </a:extLst>
          </p:cNvPr>
          <p:cNvSpPr txBox="1"/>
          <p:nvPr/>
        </p:nvSpPr>
        <p:spPr>
          <a:xfrm>
            <a:off x="838199" y="1324991"/>
            <a:ext cx="9879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하루 전 같은 시간대의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총생활인구수</a:t>
            </a:r>
            <a:r>
              <a:rPr kumimoji="1" lang="en-US" altLang="ko-KR" b="1" dirty="0"/>
              <a:t>’,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유동인구</a:t>
            </a:r>
            <a:r>
              <a:rPr kumimoji="1" lang="en-US" altLang="ko-KR" b="1" dirty="0"/>
              <a:t>’,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비유동인구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 변수를 추가한다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다만 </a:t>
            </a:r>
            <a:r>
              <a:rPr kumimoji="1" lang="en-US" altLang="ko-KR" b="1" dirty="0"/>
              <a:t>2022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일 데이터는 하루 전 같은 시간대 데이터가 없으므로 </a:t>
            </a:r>
            <a:r>
              <a:rPr kumimoji="1" lang="en-US" altLang="ko-KR" b="1" dirty="0" err="1"/>
              <a:t>NaN</a:t>
            </a:r>
            <a:r>
              <a:rPr kumimoji="1" lang="ko-KR" altLang="en-US" b="1" dirty="0"/>
              <a:t>이 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추후 전처리가 필요하다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6307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78D403-D5C0-12B1-56B2-903C4C2D1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349161"/>
            <a:ext cx="10515600" cy="5904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4388F-6FA8-FA38-AD33-FC83D6A8553D}"/>
              </a:ext>
            </a:extLst>
          </p:cNvPr>
          <p:cNvSpPr txBox="1"/>
          <p:nvPr/>
        </p:nvSpPr>
        <p:spPr>
          <a:xfrm>
            <a:off x="838199" y="1690688"/>
            <a:ext cx="95817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하루 뒤 같은 시간대의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총생활인구수</a:t>
            </a:r>
            <a:r>
              <a:rPr kumimoji="1" lang="en-US" altLang="ko-KR" b="1" dirty="0"/>
              <a:t>’,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유동인구</a:t>
            </a:r>
            <a:r>
              <a:rPr kumimoji="1" lang="en-US" altLang="ko-KR" b="1" dirty="0"/>
              <a:t>’,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비유동인구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 변수를 추가한다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다만 </a:t>
            </a:r>
            <a:r>
              <a:rPr kumimoji="1" lang="en-US" altLang="ko-KR" b="1" dirty="0"/>
              <a:t>2021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12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31</a:t>
            </a:r>
            <a:r>
              <a:rPr kumimoji="1" lang="ko-KR" altLang="en-US" b="1" dirty="0"/>
              <a:t>일 데이터는 하루 뒤 같은 시간대 데이터가 없으므로 </a:t>
            </a:r>
            <a:r>
              <a:rPr kumimoji="1" lang="en-US" altLang="ko-KR" b="1" dirty="0" err="1"/>
              <a:t>NaN</a:t>
            </a:r>
            <a:r>
              <a:rPr kumimoji="1" lang="ko-KR" altLang="en-US" b="1" dirty="0"/>
              <a:t>이 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추후 전처리가 필요하다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67259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4C8F97-66E4-DAF6-F1F3-8DDAE0E7F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29000"/>
            <a:ext cx="10515600" cy="6029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F3B79-853D-3232-E66E-A8CB8F8783EC}"/>
              </a:ext>
            </a:extLst>
          </p:cNvPr>
          <p:cNvSpPr txBox="1"/>
          <p:nvPr/>
        </p:nvSpPr>
        <p:spPr>
          <a:xfrm>
            <a:off x="838200" y="1839381"/>
            <a:ext cx="9826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하루 뒤 같은 시간대의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총생활인구수</a:t>
            </a:r>
            <a:r>
              <a:rPr kumimoji="1" lang="en-US" altLang="ko-KR" b="1" dirty="0"/>
              <a:t>’,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유동인구</a:t>
            </a:r>
            <a:r>
              <a:rPr kumimoji="1" lang="en-US" altLang="ko-KR" b="1" dirty="0"/>
              <a:t>’,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비유동인구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 변수를 추가한다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다만 </a:t>
            </a:r>
            <a:r>
              <a:rPr kumimoji="1" lang="en-US" altLang="ko-KR" b="1" dirty="0"/>
              <a:t>2022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6</a:t>
            </a:r>
            <a:r>
              <a:rPr kumimoji="1" lang="ko-KR" altLang="en-US" b="1" dirty="0"/>
              <a:t>월 </a:t>
            </a:r>
            <a:r>
              <a:rPr kumimoji="1" lang="en-US" altLang="ko-KR" b="1" dirty="0"/>
              <a:t>30</a:t>
            </a:r>
            <a:r>
              <a:rPr kumimoji="1" lang="ko-KR" altLang="en-US" b="1" dirty="0"/>
              <a:t>일 데이터는 하루 뒤 같은 시간대 데이터가 없으므로 </a:t>
            </a:r>
            <a:r>
              <a:rPr kumimoji="1" lang="en-US" altLang="ko-KR" b="1" dirty="0" err="1"/>
              <a:t>NaN</a:t>
            </a:r>
            <a:r>
              <a:rPr kumimoji="1" lang="ko-KR" altLang="en-US" b="1" dirty="0"/>
              <a:t>이 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추후 전처리가 필요하다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7597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4" name="내용 개체 틀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841833B-CEEF-4628-38AE-0F3D69CB4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1632"/>
            <a:ext cx="10515600" cy="1688191"/>
          </a:xfrm>
        </p:spPr>
      </p:pic>
    </p:spTree>
    <p:extLst>
      <p:ext uri="{BB962C8B-B14F-4D97-AF65-F5344CB8AC3E}">
        <p14:creationId xmlns:p14="http://schemas.microsoft.com/office/powerpoint/2010/main" val="1249428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8" name="내용 개체 틀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391226B-4CDC-C158-95D0-302416D02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8505"/>
            <a:ext cx="10515600" cy="4130396"/>
          </a:xfrm>
        </p:spPr>
      </p:pic>
    </p:spTree>
    <p:extLst>
      <p:ext uri="{BB962C8B-B14F-4D97-AF65-F5344CB8AC3E}">
        <p14:creationId xmlns:p14="http://schemas.microsoft.com/office/powerpoint/2010/main" val="392396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65130-6CC6-FA0F-A27F-B149CC7D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000" dirty="0"/>
              <a:t>용어</a:t>
            </a:r>
            <a:r>
              <a:rPr kumimoji="1" lang="ko-KR" altLang="en-US" sz="3000" dirty="0"/>
              <a:t> 정리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7633BD6-76C9-1938-2767-9893825D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561" y="1825625"/>
            <a:ext cx="8820878" cy="4351338"/>
          </a:xfrm>
        </p:spPr>
      </p:pic>
    </p:spTree>
    <p:extLst>
      <p:ext uri="{BB962C8B-B14F-4D97-AF65-F5344CB8AC3E}">
        <p14:creationId xmlns:p14="http://schemas.microsoft.com/office/powerpoint/2010/main" val="3064675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4" name="내용 개체 틀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58B06D3-D068-6BBC-CFD2-B402F5B5D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710"/>
            <a:ext cx="10515600" cy="3494705"/>
          </a:xfrm>
        </p:spPr>
      </p:pic>
    </p:spTree>
    <p:extLst>
      <p:ext uri="{BB962C8B-B14F-4D97-AF65-F5344CB8AC3E}">
        <p14:creationId xmlns:p14="http://schemas.microsoft.com/office/powerpoint/2010/main" val="2839406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7" name="내용 개체 틀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2861408-B7FA-FAEE-8914-49B517749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5176"/>
            <a:ext cx="10515600" cy="1403435"/>
          </a:xfrm>
        </p:spPr>
      </p:pic>
    </p:spTree>
    <p:extLst>
      <p:ext uri="{BB962C8B-B14F-4D97-AF65-F5344CB8AC3E}">
        <p14:creationId xmlns:p14="http://schemas.microsoft.com/office/powerpoint/2010/main" val="575985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4" name="내용 개체 틀 3" descr="텍스트, 폰트, 그래프, 라인이(가) 표시된 사진&#10;&#10;자동 생성된 설명">
            <a:extLst>
              <a:ext uri="{FF2B5EF4-FFF2-40B4-BE49-F238E27FC236}">
                <a16:creationId xmlns:a16="http://schemas.microsoft.com/office/drawing/2014/main" id="{45F8C40F-3694-0EA6-C0F8-D7617A0DA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36715"/>
            <a:ext cx="10515600" cy="28688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F877E-C769-218D-F4F4-4DBDD665C63A}"/>
              </a:ext>
            </a:extLst>
          </p:cNvPr>
          <p:cNvSpPr txBox="1"/>
          <p:nvPr/>
        </p:nvSpPr>
        <p:spPr>
          <a:xfrm>
            <a:off x="731874" y="1690688"/>
            <a:ext cx="9921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상관 계수를 확인한다</a:t>
            </a:r>
            <a:r>
              <a:rPr kumimoji="1"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048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B6B4-3316-A555-D364-6E5BE10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4" name="내용 개체 틀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DBBA136-BAFC-010C-B888-CAF9303B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1154"/>
            <a:ext cx="8659401" cy="38708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E0DF6-60F9-5E58-3187-6FF03DE4B654}"/>
              </a:ext>
            </a:extLst>
          </p:cNvPr>
          <p:cNvSpPr txBox="1"/>
          <p:nvPr/>
        </p:nvSpPr>
        <p:spPr>
          <a:xfrm>
            <a:off x="753140" y="1512100"/>
            <a:ext cx="10368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다중 공선성을 확인한다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다중 공선성 문제가 발생하는 것으로 확인할 수 있다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하지만 어떤 변수를 </a:t>
            </a:r>
            <a:r>
              <a:rPr kumimoji="1" lang="ko-KR" altLang="en-US" b="1" dirty="0" err="1"/>
              <a:t>만든간에</a:t>
            </a:r>
            <a:r>
              <a:rPr kumimoji="1" lang="ko-KR" altLang="en-US" b="1" dirty="0"/>
              <a:t> 다중 공선성 문제를 피해갈 수 없었다</a:t>
            </a:r>
            <a:r>
              <a:rPr kumimoji="1"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800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90" y="6356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1E3966D-3D77-852E-BB9B-BBB686847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1537"/>
            <a:ext cx="1028498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D44D8-5044-4A60-1C9B-E159CD2CB8D4}"/>
              </a:ext>
            </a:extLst>
          </p:cNvPr>
          <p:cNvSpPr txBox="1"/>
          <p:nvPr/>
        </p:nvSpPr>
        <p:spPr>
          <a:xfrm>
            <a:off x="722890" y="1305315"/>
            <a:ext cx="9903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Linear Regression – 0.72</a:t>
            </a:r>
          </a:p>
        </p:txBody>
      </p:sp>
    </p:spTree>
    <p:extLst>
      <p:ext uri="{BB962C8B-B14F-4D97-AF65-F5344CB8AC3E}">
        <p14:creationId xmlns:p14="http://schemas.microsoft.com/office/powerpoint/2010/main" val="621837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A01A2B1-861C-C292-4285-9DBE573DE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1537"/>
            <a:ext cx="913011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4C168-CDC7-593C-9966-06784F237ABB}"/>
              </a:ext>
            </a:extLst>
          </p:cNvPr>
          <p:cNvSpPr txBox="1"/>
          <p:nvPr/>
        </p:nvSpPr>
        <p:spPr>
          <a:xfrm>
            <a:off x="838200" y="150602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Random Forest(</a:t>
            </a:r>
            <a:r>
              <a:rPr kumimoji="1" lang="en-US" altLang="ko-KR" b="1" dirty="0" err="1"/>
              <a:t>n_estimators</a:t>
            </a:r>
            <a:r>
              <a:rPr kumimoji="1" lang="en-US" altLang="ko-KR" b="1" dirty="0"/>
              <a:t>=100, </a:t>
            </a:r>
            <a:r>
              <a:rPr kumimoji="1" lang="en-US" altLang="ko-KR" b="1" dirty="0" err="1"/>
              <a:t>max_depth</a:t>
            </a:r>
            <a:r>
              <a:rPr kumimoji="1" lang="en-US" altLang="ko-KR" b="1" dirty="0"/>
              <a:t>=4)  – 0.74</a:t>
            </a:r>
          </a:p>
        </p:txBody>
      </p:sp>
    </p:spTree>
    <p:extLst>
      <p:ext uri="{BB962C8B-B14F-4D97-AF65-F5344CB8AC3E}">
        <p14:creationId xmlns:p14="http://schemas.microsoft.com/office/powerpoint/2010/main" val="493203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번호, 그래프이(가) 표시된 사진&#10;&#10;자동 생성된 설명">
            <a:extLst>
              <a:ext uri="{FF2B5EF4-FFF2-40B4-BE49-F238E27FC236}">
                <a16:creationId xmlns:a16="http://schemas.microsoft.com/office/drawing/2014/main" id="{37335B3F-04F3-B03F-F800-D55B454F3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669" y="2493253"/>
            <a:ext cx="5861433" cy="3776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29041-7BD4-A9A4-C9DE-3FFB1292B789}"/>
              </a:ext>
            </a:extLst>
          </p:cNvPr>
          <p:cNvSpPr txBox="1"/>
          <p:nvPr/>
        </p:nvSpPr>
        <p:spPr>
          <a:xfrm>
            <a:off x="846499" y="153797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Random Forest Feature </a:t>
            </a:r>
            <a:r>
              <a:rPr kumimoji="1" lang="en-US" altLang="ko-KR" b="1" dirty="0" err="1"/>
              <a:t>Importances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6620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소프트웨어, 웹사이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48897D6-E74D-9D54-7B1B-0001EA2B1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7266"/>
            <a:ext cx="7995491" cy="418560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5673F-24D7-64DF-2B4B-F47C0A19E06F}"/>
              </a:ext>
            </a:extLst>
          </p:cNvPr>
          <p:cNvSpPr txBox="1"/>
          <p:nvPr/>
        </p:nvSpPr>
        <p:spPr>
          <a:xfrm>
            <a:off x="838200" y="1506022"/>
            <a:ext cx="913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 err="1"/>
              <a:t>GradientBoosting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n_estimators</a:t>
            </a:r>
            <a:r>
              <a:rPr kumimoji="1" lang="en-US" altLang="ko-KR" b="1" dirty="0"/>
              <a:t>=500, </a:t>
            </a:r>
            <a:r>
              <a:rPr kumimoji="1" lang="en-US" altLang="ko-KR" b="1" dirty="0" err="1"/>
              <a:t>max_depth</a:t>
            </a:r>
            <a:r>
              <a:rPr kumimoji="1" lang="en-US" altLang="ko-KR" b="1" dirty="0"/>
              <a:t>=4, </a:t>
            </a:r>
            <a:r>
              <a:rPr kumimoji="1" lang="en-US" altLang="ko-KR" b="1" dirty="0" err="1"/>
              <a:t>learning_rate</a:t>
            </a:r>
            <a:r>
              <a:rPr kumimoji="1" lang="en-US" altLang="ko-KR" b="1" dirty="0"/>
              <a:t>=0.01) – </a:t>
            </a:r>
            <a:r>
              <a:rPr kumimoji="1" lang="ko-KR" altLang="en-US" b="1" dirty="0"/>
              <a:t>약 </a:t>
            </a:r>
            <a:r>
              <a:rPr kumimoji="1" lang="en-US" altLang="ko-KR" b="1" dirty="0"/>
              <a:t>0.75</a:t>
            </a:r>
          </a:p>
        </p:txBody>
      </p:sp>
    </p:spTree>
    <p:extLst>
      <p:ext uri="{BB962C8B-B14F-4D97-AF65-F5344CB8AC3E}">
        <p14:creationId xmlns:p14="http://schemas.microsoft.com/office/powerpoint/2010/main" val="3916903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그래프, 번호이(가) 표시된 사진&#10;&#10;자동 생성된 설명">
            <a:extLst>
              <a:ext uri="{FF2B5EF4-FFF2-40B4-BE49-F238E27FC236}">
                <a16:creationId xmlns:a16="http://schemas.microsoft.com/office/drawing/2014/main" id="{85389ACD-5E43-FFF5-246F-72D7C1B72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4833"/>
            <a:ext cx="6711394" cy="41780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EC01E-21F1-53FE-DEA0-822616C40F0B}"/>
              </a:ext>
            </a:extLst>
          </p:cNvPr>
          <p:cNvSpPr txBox="1"/>
          <p:nvPr/>
        </p:nvSpPr>
        <p:spPr>
          <a:xfrm>
            <a:off x="921727" y="163342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 err="1"/>
              <a:t>GradientBoosting</a:t>
            </a:r>
            <a:r>
              <a:rPr kumimoji="1" lang="en-US" altLang="ko-KR" b="1" dirty="0"/>
              <a:t>  Feature </a:t>
            </a:r>
            <a:r>
              <a:rPr kumimoji="1" lang="en-US" altLang="ko-KR" b="1" dirty="0" err="1"/>
              <a:t>Importances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8655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소프트웨어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1D83CB5D-6F99-65A9-63AC-2C83E7053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882" y="2421726"/>
            <a:ext cx="7051537" cy="42124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A95FA-9F33-19E3-B719-FE82EF030FD7}"/>
              </a:ext>
            </a:extLst>
          </p:cNvPr>
          <p:cNvSpPr txBox="1"/>
          <p:nvPr/>
        </p:nvSpPr>
        <p:spPr>
          <a:xfrm>
            <a:off x="838200" y="1606920"/>
            <a:ext cx="7816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 err="1"/>
              <a:t>XGBoost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n_estimators</a:t>
            </a:r>
            <a:r>
              <a:rPr kumimoji="1" lang="en-US" altLang="ko-KR" b="1" dirty="0"/>
              <a:t>=200, </a:t>
            </a:r>
            <a:r>
              <a:rPr kumimoji="1" lang="en-US" altLang="ko-KR" b="1" dirty="0" err="1"/>
              <a:t>learning_rate</a:t>
            </a:r>
            <a:r>
              <a:rPr kumimoji="1" lang="en-US" altLang="ko-KR" b="1" dirty="0"/>
              <a:t>=0.1, </a:t>
            </a:r>
            <a:r>
              <a:rPr kumimoji="1" lang="en-US" altLang="ko-KR" b="1" dirty="0" err="1"/>
              <a:t>max_depth</a:t>
            </a:r>
            <a:r>
              <a:rPr kumimoji="1" lang="en-US" altLang="ko-KR" b="1" dirty="0"/>
              <a:t>=5) – 0.74</a:t>
            </a:r>
          </a:p>
        </p:txBody>
      </p:sp>
    </p:spTree>
    <p:extLst>
      <p:ext uri="{BB962C8B-B14F-4D97-AF65-F5344CB8AC3E}">
        <p14:creationId xmlns:p14="http://schemas.microsoft.com/office/powerpoint/2010/main" val="376623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A3247-F29D-4DB3-7D48-27B11928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소개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214D8B0C-ED29-2DF2-2F52-3F6F3A1EC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704" y="1825625"/>
            <a:ext cx="8432592" cy="4351338"/>
          </a:xfrm>
        </p:spPr>
      </p:pic>
    </p:spTree>
    <p:extLst>
      <p:ext uri="{BB962C8B-B14F-4D97-AF65-F5344CB8AC3E}">
        <p14:creationId xmlns:p14="http://schemas.microsoft.com/office/powerpoint/2010/main" val="2553128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그래프, 번호이(가) 표시된 사진&#10;&#10;자동 생성된 설명">
            <a:extLst>
              <a:ext uri="{FF2B5EF4-FFF2-40B4-BE49-F238E27FC236}">
                <a16:creationId xmlns:a16="http://schemas.microsoft.com/office/drawing/2014/main" id="{EBE4E3C4-1288-D3C8-AFBB-30920334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235" y="2424512"/>
            <a:ext cx="6142844" cy="389067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805E2-BD92-4582-549D-1A6394761B60}"/>
              </a:ext>
            </a:extLst>
          </p:cNvPr>
          <p:cNvSpPr txBox="1"/>
          <p:nvPr/>
        </p:nvSpPr>
        <p:spPr>
          <a:xfrm>
            <a:off x="1002234" y="1553482"/>
            <a:ext cx="9481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 err="1"/>
              <a:t>XGBoost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n_estimators</a:t>
            </a:r>
            <a:r>
              <a:rPr kumimoji="1" lang="en-US" altLang="ko-KR" b="1" dirty="0"/>
              <a:t>=200, </a:t>
            </a:r>
            <a:r>
              <a:rPr kumimoji="1" lang="en-US" altLang="ko-KR" b="1" dirty="0" err="1"/>
              <a:t>learning_rate</a:t>
            </a:r>
            <a:r>
              <a:rPr kumimoji="1" lang="en-US" altLang="ko-KR" b="1" dirty="0"/>
              <a:t>=0.1, </a:t>
            </a:r>
            <a:r>
              <a:rPr kumimoji="1" lang="en-US" altLang="ko-KR" b="1" dirty="0" err="1"/>
              <a:t>max_depth</a:t>
            </a:r>
            <a:r>
              <a:rPr kumimoji="1" lang="en-US" altLang="ko-KR" b="1" dirty="0"/>
              <a:t>=5) – Feature </a:t>
            </a:r>
            <a:r>
              <a:rPr kumimoji="1" lang="en-US" altLang="ko-KR" b="1" dirty="0" err="1"/>
              <a:t>Impotrances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84270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3D30B49-A3AF-2FAD-DE9F-B45A6078E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36" y="2806994"/>
            <a:ext cx="5759691" cy="3567771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FC0A56D-C4C8-0F7C-9605-34FDEE84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97470"/>
            <a:ext cx="6051698" cy="21772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858AE8-12B4-5048-96A3-F5459CF8E0D5}"/>
              </a:ext>
            </a:extLst>
          </p:cNvPr>
          <p:cNvSpPr txBox="1"/>
          <p:nvPr/>
        </p:nvSpPr>
        <p:spPr>
          <a:xfrm>
            <a:off x="838200" y="1595107"/>
            <a:ext cx="8911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 err="1"/>
              <a:t>GridSearch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적용한 </a:t>
            </a:r>
            <a:r>
              <a:rPr kumimoji="1" lang="en-US" altLang="ko-KR" b="1" dirty="0" err="1"/>
              <a:t>XGBoost</a:t>
            </a:r>
            <a:r>
              <a:rPr kumimoji="1" lang="en-US" altLang="ko-KR" b="1" dirty="0"/>
              <a:t> – 0.75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약 </a:t>
            </a:r>
            <a:r>
              <a:rPr kumimoji="1" lang="en-US" altLang="ko-KR" b="1" dirty="0"/>
              <a:t>3</a:t>
            </a:r>
            <a:r>
              <a:rPr kumimoji="1" lang="ko-KR" altLang="en-US" b="1" dirty="0"/>
              <a:t>시간 </a:t>
            </a:r>
            <a:r>
              <a:rPr kumimoji="1" lang="en-US" altLang="ko-KR" b="1" dirty="0"/>
              <a:t>40</a:t>
            </a:r>
            <a:r>
              <a:rPr kumimoji="1" lang="ko-KR" altLang="en-US" b="1" dirty="0"/>
              <a:t>분 소요</a:t>
            </a:r>
            <a:r>
              <a:rPr kumimoji="1"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366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37C5F5-0348-A761-40A6-9E9C14BCF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6988"/>
            <a:ext cx="10515600" cy="245691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C571CB-C495-7F42-3D77-039B8931D44C}"/>
              </a:ext>
            </a:extLst>
          </p:cNvPr>
          <p:cNvSpPr txBox="1"/>
          <p:nvPr/>
        </p:nvSpPr>
        <p:spPr>
          <a:xfrm>
            <a:off x="838200" y="152984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/>
              <a:t>인공신경망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0.73</a:t>
            </a:r>
          </a:p>
        </p:txBody>
      </p:sp>
    </p:spTree>
    <p:extLst>
      <p:ext uri="{BB962C8B-B14F-4D97-AF65-F5344CB8AC3E}">
        <p14:creationId xmlns:p14="http://schemas.microsoft.com/office/powerpoint/2010/main" val="3743129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951D398-A65D-0943-E05A-9F9B7FABB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2583"/>
            <a:ext cx="8372791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214DC4-C5B8-1FA0-D68A-37396BF2041B}"/>
              </a:ext>
            </a:extLst>
          </p:cNvPr>
          <p:cNvSpPr txBox="1"/>
          <p:nvPr/>
        </p:nvSpPr>
        <p:spPr>
          <a:xfrm>
            <a:off x="838200" y="14473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/>
              <a:t>인공신경망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0.73</a:t>
            </a:r>
          </a:p>
        </p:txBody>
      </p:sp>
    </p:spTree>
    <p:extLst>
      <p:ext uri="{BB962C8B-B14F-4D97-AF65-F5344CB8AC3E}">
        <p14:creationId xmlns:p14="http://schemas.microsoft.com/office/powerpoint/2010/main" val="3969051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F3AF76E6-F1FA-2754-BDA3-6EAAF7672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158" y="3002119"/>
            <a:ext cx="10515600" cy="17431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236E0-6385-422B-A3B9-8970DE51162B}"/>
              </a:ext>
            </a:extLst>
          </p:cNvPr>
          <p:cNvSpPr txBox="1"/>
          <p:nvPr/>
        </p:nvSpPr>
        <p:spPr>
          <a:xfrm>
            <a:off x="838200" y="169068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/>
              <a:t>인공신경망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0.73</a:t>
            </a:r>
          </a:p>
        </p:txBody>
      </p:sp>
    </p:spTree>
    <p:extLst>
      <p:ext uri="{BB962C8B-B14F-4D97-AF65-F5344CB8AC3E}">
        <p14:creationId xmlns:p14="http://schemas.microsoft.com/office/powerpoint/2010/main" val="3869124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</a:t>
            </a:r>
            <a:endParaRPr kumimoji="1" lang="ko-Kore-KR" altLang="en-US" sz="3000" dirty="0"/>
          </a:p>
        </p:txBody>
      </p:sp>
      <p:pic>
        <p:nvPicPr>
          <p:cNvPr id="5" name="내용 개체 틀 4" descr="스크린샷, 그래프이(가) 표시된 사진&#10;&#10;자동 생성된 설명">
            <a:extLst>
              <a:ext uri="{FF2B5EF4-FFF2-40B4-BE49-F238E27FC236}">
                <a16:creationId xmlns:a16="http://schemas.microsoft.com/office/drawing/2014/main" id="{BC106B83-C152-F9B4-E554-D83DD7539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053"/>
            <a:ext cx="806300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C22D35-CB5E-C425-1DFD-9365B82D77B1}"/>
              </a:ext>
            </a:extLst>
          </p:cNvPr>
          <p:cNvSpPr txBox="1"/>
          <p:nvPr/>
        </p:nvSpPr>
        <p:spPr>
          <a:xfrm>
            <a:off x="838200" y="138882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/>
              <a:t>인공신경망을 통한 </a:t>
            </a:r>
            <a:r>
              <a:rPr kumimoji="1" lang="ko-KR" altLang="en-US" b="1" dirty="0" err="1"/>
              <a:t>예측값과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실제값</a:t>
            </a:r>
            <a:r>
              <a:rPr kumimoji="1" lang="ko-KR" altLang="en-US" b="1" dirty="0"/>
              <a:t> 비교 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34767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5DF4-7EC4-A6B3-DC6A-A37E81A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4. </a:t>
            </a:r>
            <a:r>
              <a:rPr kumimoji="1" lang="ko-KR" altLang="en-US" sz="3000" dirty="0" err="1"/>
              <a:t>느낀점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C9C2988-B9B3-86B8-B7EC-B695B952E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772"/>
            <a:ext cx="10515600" cy="3779043"/>
          </a:xfrm>
        </p:spPr>
      </p:pic>
    </p:spTree>
    <p:extLst>
      <p:ext uri="{BB962C8B-B14F-4D97-AF65-F5344CB8AC3E}">
        <p14:creationId xmlns:p14="http://schemas.microsoft.com/office/powerpoint/2010/main" val="117236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29359-538D-29A8-DE6F-DAF0609B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문제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pic>
        <p:nvPicPr>
          <p:cNvPr id="5" name="내용 개체 틀 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A2421EE5-6134-7FD5-A80D-F0521C1F1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75" y="2390943"/>
            <a:ext cx="10515600" cy="20761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F79027-70F0-E54C-D27E-45B15532E188}"/>
              </a:ext>
            </a:extLst>
          </p:cNvPr>
          <p:cNvSpPr txBox="1"/>
          <p:nvPr/>
        </p:nvSpPr>
        <p:spPr>
          <a:xfrm>
            <a:off x="731875" y="4967256"/>
            <a:ext cx="953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rgbClr val="FF0000"/>
                </a:solidFill>
              </a:rPr>
              <a:t>문제는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서울시 </a:t>
            </a:r>
            <a:r>
              <a:rPr kumimoji="1" lang="ko-KR" altLang="en-US" sz="2000" b="1" dirty="0" err="1">
                <a:solidFill>
                  <a:srgbClr val="FF0000"/>
                </a:solidFill>
              </a:rPr>
              <a:t>어느구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FF0000"/>
                </a:solidFill>
              </a:rPr>
              <a:t>어느동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데이터인지 알 수 없다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!!!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자신이 직접 찾아야 한다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.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5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70995-C8CD-A6AD-361E-8C99F59B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000" dirty="0"/>
              <a:t>과제</a:t>
            </a:r>
            <a:r>
              <a:rPr kumimoji="1" lang="ko-KR" altLang="en-US" sz="3000" dirty="0"/>
              <a:t> 핵심 사항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E2BD121-6577-A9E6-67D4-2507031DF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176" y="1825625"/>
            <a:ext cx="8321648" cy="4351338"/>
          </a:xfrm>
        </p:spPr>
      </p:pic>
    </p:spTree>
    <p:extLst>
      <p:ext uri="{BB962C8B-B14F-4D97-AF65-F5344CB8AC3E}">
        <p14:creationId xmlns:p14="http://schemas.microsoft.com/office/powerpoint/2010/main" val="160487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C3A03-D269-2B8B-38F1-CDD03DC9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000" dirty="0"/>
              <a:t>문제</a:t>
            </a:r>
            <a:r>
              <a:rPr kumimoji="1" lang="ko-KR" altLang="en-US" sz="3000" dirty="0"/>
              <a:t> 해결 프로세스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43821C38-58BF-38DD-8437-E78D8049F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245" y="1825625"/>
            <a:ext cx="8871510" cy="4351338"/>
          </a:xfrm>
        </p:spPr>
      </p:pic>
    </p:spTree>
    <p:extLst>
      <p:ext uri="{BB962C8B-B14F-4D97-AF65-F5344CB8AC3E}">
        <p14:creationId xmlns:p14="http://schemas.microsoft.com/office/powerpoint/2010/main" val="358361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39D5A-27EF-B83E-3C5D-E1A14E71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데이터 불러오기 및 분석</a:t>
            </a:r>
            <a:endParaRPr kumimoji="1" lang="ko-Kore-KR" altLang="en-US" sz="3000" dirty="0"/>
          </a:p>
        </p:txBody>
      </p:sp>
      <p:pic>
        <p:nvPicPr>
          <p:cNvPr id="5" name="내용 개체 틀 4" descr="텍스트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754F35E2-5E93-5B03-F0B6-6B3E51053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28" y="2915101"/>
            <a:ext cx="10515600" cy="24100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BA959-C030-846E-726D-E5A997222CB8}"/>
              </a:ext>
            </a:extLst>
          </p:cNvPr>
          <p:cNvSpPr txBox="1"/>
          <p:nvPr/>
        </p:nvSpPr>
        <p:spPr>
          <a:xfrm>
            <a:off x="912628" y="1532870"/>
            <a:ext cx="6696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주요</a:t>
            </a:r>
            <a:r>
              <a:rPr kumimoji="1" lang="ko-KR" altLang="en-US" b="1" dirty="0"/>
              <a:t> 쟁점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정상적이라고 판단되는 </a:t>
            </a:r>
            <a:r>
              <a:rPr kumimoji="1" lang="en-US" altLang="ko-KR" b="1" dirty="0"/>
              <a:t>shape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(8760,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30)</a:t>
            </a:r>
            <a:r>
              <a:rPr kumimoji="1" lang="ko-KR" altLang="en-US" b="1" dirty="0"/>
              <a:t>인데 </a:t>
            </a:r>
            <a:endParaRPr kumimoji="1" lang="en-US" altLang="ko-KR" b="1" dirty="0"/>
          </a:p>
          <a:p>
            <a:r>
              <a:rPr kumimoji="1" lang="ko-KR" altLang="en-US" b="1" dirty="0"/>
              <a:t>                      </a:t>
            </a:r>
            <a:r>
              <a:rPr kumimoji="1" lang="en-US" altLang="ko-KR" b="1" dirty="0"/>
              <a:t>2019</a:t>
            </a:r>
            <a:r>
              <a:rPr kumimoji="1" lang="ko-KR" altLang="en-US" b="1" dirty="0"/>
              <a:t>년을 의미하는 </a:t>
            </a:r>
            <a:r>
              <a:rPr kumimoji="1" lang="en-US" altLang="ko-KR" b="1" dirty="0"/>
              <a:t>df2019.shape</a:t>
            </a:r>
            <a:r>
              <a:rPr kumimoji="1" lang="ko-KR" altLang="en-US" b="1" dirty="0"/>
              <a:t>는 왜 </a:t>
            </a:r>
            <a:r>
              <a:rPr kumimoji="1" lang="en-US" altLang="ko-KR" b="1" dirty="0"/>
              <a:t>(8448,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30)</a:t>
            </a:r>
            <a:r>
              <a:rPr kumimoji="1" lang="ko-KR" altLang="en-US" b="1" dirty="0"/>
              <a:t> 이고</a:t>
            </a:r>
            <a:endParaRPr kumimoji="1" lang="en-US" altLang="ko-KR" b="1" dirty="0"/>
          </a:p>
          <a:p>
            <a:r>
              <a:rPr kumimoji="1" lang="ko-KR" altLang="en-US" b="1" dirty="0"/>
              <a:t>                      </a:t>
            </a:r>
            <a:r>
              <a:rPr kumimoji="1" lang="en-US" altLang="ko-KR" b="1" dirty="0"/>
              <a:t>2020</a:t>
            </a:r>
            <a:r>
              <a:rPr kumimoji="1" lang="ko-KR" altLang="en-US" b="1" dirty="0"/>
              <a:t>년을 의미하는 </a:t>
            </a:r>
            <a:r>
              <a:rPr kumimoji="1" lang="en-US" altLang="ko-KR" b="1" dirty="0"/>
              <a:t>df2020.shape</a:t>
            </a:r>
            <a:r>
              <a:rPr kumimoji="1" lang="ko-KR" altLang="en-US" b="1" dirty="0"/>
              <a:t>는 왜 </a:t>
            </a:r>
            <a:r>
              <a:rPr kumimoji="1" lang="en-US" altLang="ko-KR" b="1" dirty="0"/>
              <a:t>(8784,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30)</a:t>
            </a:r>
            <a:r>
              <a:rPr kumimoji="1" lang="ko-KR" altLang="en-US" b="1" dirty="0"/>
              <a:t>인가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235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861</Words>
  <Application>Microsoft Macintosh PowerPoint</Application>
  <PresentationFormat>와이드스크린</PresentationFormat>
  <Paragraphs>106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테마</vt:lpstr>
      <vt:lpstr>서울시 공공 데이터 기반 서울시 생활인구 예측</vt:lpstr>
      <vt:lpstr>프로젝트 개요 - 요약</vt:lpstr>
      <vt:lpstr>데이터 소개 – 서울 생활 인구의 정의</vt:lpstr>
      <vt:lpstr>용어 정리</vt:lpstr>
      <vt:lpstr>데이터 소개</vt:lpstr>
      <vt:lpstr>문제 정의</vt:lpstr>
      <vt:lpstr>과제 핵심 사항</vt:lpstr>
      <vt:lpstr>문제 해결 프로세스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1. 데이터 불러오기 및 분석</vt:lpstr>
      <vt:lpstr>2. 데이터 전처리</vt:lpstr>
      <vt:lpstr>2. 데이터 전처리</vt:lpstr>
      <vt:lpstr>2. 데이터 전처리</vt:lpstr>
      <vt:lpstr>2. 데이터 전처리</vt:lpstr>
      <vt:lpstr>2. 데이터 전처리</vt:lpstr>
      <vt:lpstr>2. 데이터 전처리</vt:lpstr>
      <vt:lpstr>2. 데이터 전처리</vt:lpstr>
      <vt:lpstr>2. 데이터 전처리</vt:lpstr>
      <vt:lpstr>2. 데이터 전처리</vt:lpstr>
      <vt:lpstr>2. 데이터 전처리</vt:lpstr>
      <vt:lpstr>2. 데이터 전처리</vt:lpstr>
      <vt:lpstr>2. 데이터 전처리</vt:lpstr>
      <vt:lpstr>3. 모델링</vt:lpstr>
      <vt:lpstr>3. 모델링</vt:lpstr>
      <vt:lpstr>3. 모델링</vt:lpstr>
      <vt:lpstr>3. 모델링</vt:lpstr>
      <vt:lpstr>3. 모델링</vt:lpstr>
      <vt:lpstr>3. 모델링</vt:lpstr>
      <vt:lpstr>3. 모델링</vt:lpstr>
      <vt:lpstr>3. 모델링</vt:lpstr>
      <vt:lpstr>3. 모델링</vt:lpstr>
      <vt:lpstr>3. 모델링</vt:lpstr>
      <vt:lpstr>3. 모델링</vt:lpstr>
      <vt:lpstr>3. 모델링</vt:lpstr>
      <vt:lpstr>4. 느낀점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공공 데이터 기반 서울시 생활인구 예측</dc:title>
  <dc:creator>Youngwoo Kim</dc:creator>
  <cp:lastModifiedBy>Youngwoo Kim</cp:lastModifiedBy>
  <cp:revision>3</cp:revision>
  <dcterms:created xsi:type="dcterms:W3CDTF">2023-10-21T10:48:22Z</dcterms:created>
  <dcterms:modified xsi:type="dcterms:W3CDTF">2023-10-21T13:02:55Z</dcterms:modified>
</cp:coreProperties>
</file>